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0" r:id="rId6"/>
    <p:sldId id="265" r:id="rId7"/>
    <p:sldId id="266" r:id="rId8"/>
    <p:sldId id="267" r:id="rId9"/>
    <p:sldId id="268" r:id="rId10"/>
    <p:sldId id="269" r:id="rId11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54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752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316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228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181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325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068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679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86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03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83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039D4-B8F5-476C-9B16-F319D007B8B2}" type="datetimeFigureOut">
              <a:rPr lang="it-IT" smtClean="0"/>
              <a:pPr/>
              <a:t>07/12/2020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EB17-9EC0-43B5-AE12-02E5D3643B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091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688" y="30026"/>
            <a:ext cx="69689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accent1">
                <a:lumMod val="60000"/>
                <a:lumOff val="40000"/>
                <a:alpha val="65000"/>
              </a:schemeClr>
            </a:outerShdw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1326459"/>
            <a:ext cx="5210629" cy="2773823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 rot="21072177">
            <a:off x="122440" y="658020"/>
            <a:ext cx="535449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Istituto «Maria Ausiliatrice»</a:t>
            </a:r>
            <a:endParaRPr lang="it-IT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8928">
            <a:off x="952499" y="3686770"/>
            <a:ext cx="4528245" cy="301883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5501">
            <a:off x="5979146" y="2907237"/>
            <a:ext cx="5490774" cy="3660516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 rot="538707">
            <a:off x="6683032" y="706106"/>
            <a:ext cx="535449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Scuola Secondaria</a:t>
            </a:r>
            <a:endParaRPr lang="it-IT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CasellaDiTesto 16"/>
          <p:cNvSpPr txBox="1"/>
          <p:nvPr/>
        </p:nvSpPr>
        <p:spPr>
          <a:xfrm rot="595602">
            <a:off x="8749100" y="1588320"/>
            <a:ext cx="274284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di Primo Grado</a:t>
            </a:r>
            <a:endParaRPr lang="it-IT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82415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505" y="107585"/>
            <a:ext cx="3141488" cy="2269565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692" y="2777923"/>
            <a:ext cx="3042330" cy="306679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2" y="121777"/>
            <a:ext cx="69689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00" y="0"/>
            <a:ext cx="4222284" cy="303348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rot="298032">
            <a:off x="491963" y="847337"/>
            <a:ext cx="3348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solidFill>
                  <a:schemeClr val="bg1"/>
                </a:solidFill>
                <a:ea typeface="Adobe Gothic Std B" panose="020B0800000000000000" pitchFamily="34" charset="-128"/>
              </a:rPr>
              <a:t>Dimensione </a:t>
            </a:r>
          </a:p>
          <a:p>
            <a:pPr algn="ctr"/>
            <a:r>
              <a:rPr lang="it-IT" sz="4400" b="1" dirty="0" smtClean="0">
                <a:solidFill>
                  <a:schemeClr val="bg1"/>
                </a:solidFill>
                <a:ea typeface="Adobe Gothic Std B" panose="020B0800000000000000" pitchFamily="34" charset="-128"/>
              </a:rPr>
              <a:t>valoriale</a:t>
            </a:r>
            <a:endParaRPr lang="it-IT" sz="4400" b="1" dirty="0">
              <a:solidFill>
                <a:schemeClr val="bg1"/>
              </a:solidFill>
              <a:ea typeface="Adobe Gothic Std B" panose="020B0800000000000000" pitchFamily="34" charset="-128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1257">
            <a:off x="529761" y="2888372"/>
            <a:ext cx="3185895" cy="238942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0963">
            <a:off x="-47657" y="4837686"/>
            <a:ext cx="5780800" cy="1360829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 rot="20634497">
            <a:off x="808031" y="5045552"/>
            <a:ext cx="3676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 impegna a porre il ragazzo/a al centro del percorso culturale e formativo</a:t>
            </a:r>
            <a:endParaRPr lang="it-IT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67" y="5292583"/>
            <a:ext cx="5780800" cy="136082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9736">
            <a:off x="6940090" y="2089095"/>
            <a:ext cx="5780800" cy="1360829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7348">
            <a:off x="3557955" y="1036272"/>
            <a:ext cx="5140708" cy="1210148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7582281" y="5467807"/>
            <a:ext cx="4000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 impegna a creare un ambiente nello stile di Don Bosco…. rispetto, stile di famiglia, gioia….</a:t>
            </a:r>
            <a:endParaRPr lang="it-IT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CasellaDiTesto 14"/>
          <p:cNvSpPr txBox="1"/>
          <p:nvPr/>
        </p:nvSpPr>
        <p:spPr>
          <a:xfrm rot="20634497">
            <a:off x="7849913" y="2311741"/>
            <a:ext cx="3676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 impegna a valorizzare la collegialità dei docenti, la collaborazione con la famiglia</a:t>
            </a:r>
            <a:endParaRPr lang="it-IT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CasellaDiTesto 15"/>
          <p:cNvSpPr txBox="1"/>
          <p:nvPr/>
        </p:nvSpPr>
        <p:spPr>
          <a:xfrm rot="1089589">
            <a:off x="4428810" y="1265692"/>
            <a:ext cx="3676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 impegna a offrire strumenti per l’apprendimento e la cittadinanza consapevole</a:t>
            </a:r>
            <a:endParaRPr lang="it-IT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937" y="3804316"/>
            <a:ext cx="2788442" cy="28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5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2" y="121777"/>
            <a:ext cx="69689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00" y="0"/>
            <a:ext cx="4222284" cy="303348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rot="298032">
            <a:off x="491963" y="862726"/>
            <a:ext cx="334896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solidFill>
                  <a:schemeClr val="bg1"/>
                </a:solidFill>
                <a:ea typeface="Adobe Gothic Std B" panose="020B0800000000000000" pitchFamily="34" charset="-128"/>
                <a:cs typeface="Calibri" panose="020F0502020204030204" pitchFamily="34" charset="0"/>
              </a:rPr>
              <a:t>Dimensione</a:t>
            </a:r>
            <a:r>
              <a:rPr lang="it-IT" sz="4400" b="1" dirty="0" smtClean="0">
                <a:solidFill>
                  <a:schemeClr val="bg1"/>
                </a:solidFill>
                <a:ea typeface="Adobe Gothic Std B" panose="020B0800000000000000" pitchFamily="34" charset="-128"/>
              </a:rPr>
              <a:t> </a:t>
            </a:r>
          </a:p>
          <a:p>
            <a:pPr algn="ctr"/>
            <a:r>
              <a:rPr lang="it-IT" sz="4200" b="1" dirty="0" smtClean="0">
                <a:solidFill>
                  <a:schemeClr val="bg1"/>
                </a:solidFill>
                <a:ea typeface="Adobe Gothic Std B" panose="020B0800000000000000" pitchFamily="34" charset="-128"/>
              </a:rPr>
              <a:t>organizzativa</a:t>
            </a:r>
            <a:endParaRPr lang="it-IT" sz="4200" b="1" dirty="0">
              <a:solidFill>
                <a:schemeClr val="bg1"/>
              </a:solidFill>
              <a:ea typeface="Adobe Gothic Std B" panose="020B0800000000000000" pitchFamily="34" charset="-128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0963">
            <a:off x="5896" y="3106589"/>
            <a:ext cx="6026359" cy="2802022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 rot="20634497">
            <a:off x="949043" y="3788479"/>
            <a:ext cx="40280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Matematica/Scienze       6 ore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Lettere                             </a:t>
            </a:r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6 </a:t>
            </a:r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ore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Storia/Geografia            </a:t>
            </a:r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4 </a:t>
            </a:r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ore</a:t>
            </a: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Lingua inglese                </a:t>
            </a:r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3 </a:t>
            </a:r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ore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7348">
            <a:off x="6557519" y="2253291"/>
            <a:ext cx="5140708" cy="4291878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 rot="389171">
            <a:off x="6997823" y="576695"/>
            <a:ext cx="4547904" cy="8771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200" dirty="0" smtClean="0">
              <a:cs typeface="Agent Orange" panose="00000400000000000000" pitchFamily="2" charset="0"/>
            </a:endParaRPr>
          </a:p>
          <a:p>
            <a:pPr algn="ctr"/>
            <a:r>
              <a:rPr lang="it-IT" sz="2800" b="1" dirty="0" smtClean="0">
                <a:cs typeface="Agent Orange" panose="00000400000000000000" pitchFamily="2" charset="0"/>
              </a:rPr>
              <a:t>Discipline curricolari</a:t>
            </a:r>
          </a:p>
          <a:p>
            <a:pPr algn="ctr"/>
            <a:endParaRPr lang="it-IT" sz="1100" dirty="0">
              <a:cs typeface="Agent Orange" panose="00000400000000000000" pitchFamily="2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 rot="1248848">
            <a:off x="7289405" y="3121958"/>
            <a:ext cx="36769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Lingua spagnola            2 ore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Arte e immagine            2 ore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Tecnologia                      2 ore</a:t>
            </a: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Scienze motorie             2 ore</a:t>
            </a: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Musica                             2 ore</a:t>
            </a:r>
          </a:p>
          <a:p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Religione                         1 ora</a:t>
            </a:r>
          </a:p>
          <a:p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GIORNATE FORMATIVE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7308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4" y="0"/>
            <a:ext cx="69689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sellaDiTesto 6"/>
          <p:cNvSpPr txBox="1"/>
          <p:nvPr/>
        </p:nvSpPr>
        <p:spPr>
          <a:xfrm>
            <a:off x="2314097" y="674221"/>
            <a:ext cx="84119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Una settimana articolata su cinque giorni</a:t>
            </a:r>
            <a:endParaRPr lang="it-IT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121971"/>
              </p:ext>
            </p:extLst>
          </p:nvPr>
        </p:nvGraphicFramePr>
        <p:xfrm>
          <a:off x="2857036" y="1945640"/>
          <a:ext cx="670715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646"/>
                <a:gridCol w="1792705"/>
                <a:gridCol w="1347537"/>
                <a:gridCol w="197227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Lunedì</a:t>
                      </a:r>
                      <a:r>
                        <a:rPr lang="it-IT" sz="1600" baseline="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 </a:t>
                      </a:r>
                      <a:r>
                        <a:rPr lang="it-IT" sz="16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Martedì Giovedì Venerdì</a:t>
                      </a:r>
                      <a:endParaRPr lang="it-IT" sz="16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Mercoledì</a:t>
                      </a:r>
                      <a:endParaRPr lang="it-IT" sz="16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7.55 – 8.50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 ora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7.55 – 8.10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Buongiorno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8.50 – 9.45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II 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8.10 – 9.05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 ora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9.45 – 10.40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III 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9.05 – 10.00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II ora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11.00 – 11.55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IV 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10.00 – 10.55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III ora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11.55 – 12.50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V 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11.10 – 12.05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IV ora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12.50 – 13.45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VI 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12.05 – 13.00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V ora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kern="1200" dirty="0" smtClean="0">
                        <a:solidFill>
                          <a:schemeClr val="dk1"/>
                        </a:solidFill>
                        <a:latin typeface="Adobe Gothic Std B" panose="020B0800000000000000" pitchFamily="34" charset="-128"/>
                        <a:ea typeface="Adobe Gothic Std B" panose="020B0800000000000000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13.00</a:t>
                      </a:r>
                      <a:r>
                        <a:rPr lang="it-IT" sz="1400" baseline="0" dirty="0" smtClean="0"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</a:rPr>
                        <a:t> – 13.55</a:t>
                      </a:r>
                      <a:endParaRPr lang="it-IT" sz="1400" dirty="0">
                        <a:latin typeface="Adobe Gothic Std B" panose="020B0800000000000000" pitchFamily="34" charset="-128"/>
                        <a:ea typeface="Adobe Gothic Std B" panose="020B08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Adobe Gothic Std B" panose="020B0800000000000000" pitchFamily="34" charset="-128"/>
                          <a:ea typeface="Adobe Gothic Std B" panose="020B0800000000000000" pitchFamily="34" charset="-128"/>
                          <a:cs typeface="+mn-cs"/>
                        </a:rPr>
                        <a:t>VI ora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07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4" y="0"/>
            <a:ext cx="69689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sellaDiTesto 2"/>
          <p:cNvSpPr txBox="1"/>
          <p:nvPr/>
        </p:nvSpPr>
        <p:spPr>
          <a:xfrm rot="389171">
            <a:off x="6967045" y="588868"/>
            <a:ext cx="4797827" cy="10002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1200" dirty="0" smtClean="0">
              <a:cs typeface="Agent Orange" panose="00000400000000000000" pitchFamily="2" charset="0"/>
            </a:endParaRPr>
          </a:p>
          <a:p>
            <a:pPr algn="ctr"/>
            <a:r>
              <a:rPr lang="it-IT" sz="3600" b="1" dirty="0" smtClean="0">
                <a:cs typeface="Agent Orange" panose="00000400000000000000" pitchFamily="2" charset="0"/>
              </a:rPr>
              <a:t>Giornate formative</a:t>
            </a:r>
          </a:p>
          <a:p>
            <a:pPr algn="ctr"/>
            <a:endParaRPr lang="it-IT" sz="1100" dirty="0">
              <a:latin typeface="Agent Orange" panose="00000400000000000000" pitchFamily="2" charset="0"/>
              <a:cs typeface="Agent Orange" panose="00000400000000000000" pitchFamily="2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8869">
            <a:off x="405965" y="812183"/>
            <a:ext cx="3911687" cy="92083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rot="20634497">
            <a:off x="1035499" y="1072543"/>
            <a:ext cx="2557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INIZIO ANNO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8869">
            <a:off x="833978" y="2213061"/>
            <a:ext cx="3911687" cy="92083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8869">
            <a:off x="3439837" y="3248732"/>
            <a:ext cx="3911687" cy="92083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8869">
            <a:off x="6197519" y="3983486"/>
            <a:ext cx="3911687" cy="92083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8869">
            <a:off x="8054039" y="4935004"/>
            <a:ext cx="3911687" cy="92083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 rot="20634497">
            <a:off x="1388037" y="2506582"/>
            <a:ext cx="2557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AVVENTO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CasellaDiTesto 12"/>
          <p:cNvSpPr txBox="1"/>
          <p:nvPr/>
        </p:nvSpPr>
        <p:spPr>
          <a:xfrm rot="20634497">
            <a:off x="4049073" y="3504760"/>
            <a:ext cx="2557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DON BOSCO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CasellaDiTesto 13"/>
          <p:cNvSpPr txBox="1"/>
          <p:nvPr/>
        </p:nvSpPr>
        <p:spPr>
          <a:xfrm rot="20634497">
            <a:off x="6797257" y="4229111"/>
            <a:ext cx="2557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QUARESIMA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CasellaDiTesto 14"/>
          <p:cNvSpPr txBox="1"/>
          <p:nvPr/>
        </p:nvSpPr>
        <p:spPr>
          <a:xfrm rot="20634497">
            <a:off x="8731106" y="5124463"/>
            <a:ext cx="2557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FINE ANNO</a:t>
            </a:r>
            <a:endParaRPr lang="it-IT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0245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22" y="121777"/>
            <a:ext cx="696891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00" y="0"/>
            <a:ext cx="4222284" cy="3033486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 rot="298032">
            <a:off x="491963" y="847337"/>
            <a:ext cx="3348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solidFill>
                  <a:schemeClr val="bg1"/>
                </a:solidFill>
                <a:ea typeface="Adobe Gothic Std B" panose="020B0800000000000000" pitchFamily="34" charset="-128"/>
                <a:cs typeface="Calibri" panose="020F0502020204030204" pitchFamily="34" charset="0"/>
              </a:rPr>
              <a:t>Servizi </a:t>
            </a:r>
            <a:r>
              <a:rPr lang="it-IT" sz="4400" b="1" dirty="0" smtClean="0">
                <a:solidFill>
                  <a:schemeClr val="bg1"/>
                </a:solidFill>
                <a:ea typeface="Adobe Gothic Std B" panose="020B0800000000000000" pitchFamily="34" charset="-128"/>
              </a:rPr>
              <a:t>aggiuntivi</a:t>
            </a:r>
            <a:endParaRPr lang="it-IT" sz="4200" b="1" dirty="0">
              <a:solidFill>
                <a:schemeClr val="bg1"/>
              </a:solidFill>
              <a:ea typeface="Adobe Gothic Std B" panose="020B0800000000000000" pitchFamily="34" charset="-128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0963">
            <a:off x="111700" y="3085239"/>
            <a:ext cx="6026359" cy="3583464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 rot="20634497">
            <a:off x="1135766" y="3791436"/>
            <a:ext cx="3676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Scuola di musica</a:t>
            </a:r>
          </a:p>
          <a:p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  <a:p>
            <a:r>
              <a:rPr lang="it-IT" sz="2400" b="1" dirty="0" err="1" smtClean="0">
                <a:solidFill>
                  <a:schemeClr val="bg1"/>
                </a:solidFill>
                <a:cs typeface="Agent Orange" panose="00000400000000000000" pitchFamily="2" charset="0"/>
              </a:rPr>
              <a:t>Serizio</a:t>
            </a:r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 orientamento</a:t>
            </a:r>
          </a:p>
          <a:p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  <a:p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Servizio psicopedagogico</a:t>
            </a:r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62">
            <a:off x="5388655" y="939616"/>
            <a:ext cx="6684311" cy="5580603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 rot="242011">
            <a:off x="6573545" y="1451607"/>
            <a:ext cx="43027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chemeClr val="bg1"/>
                </a:solidFill>
                <a:cs typeface="Agent Orange" panose="00000400000000000000" pitchFamily="2" charset="0"/>
              </a:rPr>
              <a:t>Pre</a:t>
            </a:r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 – post scuola</a:t>
            </a:r>
          </a:p>
          <a:p>
            <a:pPr algn="ctr"/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  <a:p>
            <a:pPr algn="ctr"/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Mensa interna</a:t>
            </a:r>
          </a:p>
          <a:p>
            <a:pPr algn="ctr"/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  <a:p>
            <a:pPr algn="ctr"/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Doposcuola</a:t>
            </a:r>
          </a:p>
          <a:p>
            <a:pPr algn="ctr"/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  <a:p>
            <a:pPr algn="ctr"/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Recupero e potenziamento</a:t>
            </a:r>
          </a:p>
          <a:p>
            <a:pPr algn="ctr"/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  <a:p>
            <a:pPr algn="ctr"/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Laboratori</a:t>
            </a:r>
          </a:p>
          <a:p>
            <a:pPr algn="ctr"/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  <a:p>
            <a:pPr algn="ctr"/>
            <a:r>
              <a:rPr lang="it-IT" sz="2400" b="1" dirty="0" smtClean="0">
                <a:solidFill>
                  <a:schemeClr val="bg1"/>
                </a:solidFill>
                <a:cs typeface="Agent Orange" panose="00000400000000000000" pitchFamily="2" charset="0"/>
              </a:rPr>
              <a:t>Sportello d’ascolto</a:t>
            </a:r>
            <a:endParaRPr lang="it-IT" sz="2400" b="1" dirty="0">
              <a:solidFill>
                <a:schemeClr val="bg1"/>
              </a:solidFill>
              <a:cs typeface="Agent Orang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696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9925050" cy="691216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 rot="20863529">
            <a:off x="742949" y="1809750"/>
            <a:ext cx="4895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smtClean="0">
                <a:latin typeface="AR DARLING" panose="02000000000000000000" pitchFamily="2" charset="0"/>
              </a:rPr>
              <a:t>Servizio Mensa</a:t>
            </a:r>
            <a:endParaRPr lang="it-IT" sz="5400" dirty="0">
              <a:latin typeface="AR DARLING" panose="02000000000000000000" pitchFamily="2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123228" y="1752600"/>
            <a:ext cx="6068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latin typeface="Ænigma Scrawl (BRK)" pitchFamily="2" charset="0"/>
              </a:rPr>
              <a:t>Per chi vuole o ne ha la necessità (facoltativa)</a:t>
            </a:r>
            <a:endParaRPr lang="it-IT" sz="4000" b="1" dirty="0">
              <a:latin typeface="Ænigma Scrawl (BRK)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83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739" y="361950"/>
            <a:ext cx="6134100" cy="61341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 rot="20863529">
            <a:off x="3648075" y="1949639"/>
            <a:ext cx="48958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 smtClean="0">
                <a:latin typeface="AR DARLING" panose="02000000000000000000" pitchFamily="2" charset="0"/>
              </a:rPr>
              <a:t>Doposcuola</a:t>
            </a:r>
            <a:endParaRPr lang="it-IT" sz="6000" dirty="0">
              <a:latin typeface="AR DARLING" panose="02000000000000000000" pitchFamily="2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 rot="20863529">
            <a:off x="384543" y="867538"/>
            <a:ext cx="29191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latin typeface="Ænigma Scrawl (BRK)" pitchFamily="2" charset="0"/>
              </a:rPr>
              <a:t>Da settembre a maggio   </a:t>
            </a:r>
            <a:r>
              <a:rPr lang="it-IT" sz="3200" b="1" dirty="0" smtClean="0">
                <a:latin typeface="Ænigma Scrawl (BRK)" pitchFamily="2" charset="0"/>
              </a:rPr>
              <a:t>14.45 – 16.30</a:t>
            </a:r>
            <a:endParaRPr lang="it-IT" sz="3200" b="1" dirty="0">
              <a:latin typeface="Ænigma Scrawl (BRK)" pitchFamily="2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 rot="20863529">
            <a:off x="792353" y="4148041"/>
            <a:ext cx="26694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latin typeface="Ænigma Scrawl (BRK)" pitchFamily="2" charset="0"/>
              </a:rPr>
              <a:t>Permette l’esecuzione dei compiti</a:t>
            </a:r>
            <a:endParaRPr lang="it-IT" sz="2800" b="1" dirty="0">
              <a:latin typeface="Ænigma Scrawl (BRK)" pitchFamily="2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9522517" y="4095751"/>
            <a:ext cx="28301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latin typeface="Ænigma Scrawl (BRK)" pitchFamily="2" charset="0"/>
              </a:rPr>
              <a:t>Richiede autonomia e responsabilità</a:t>
            </a:r>
            <a:endParaRPr lang="it-IT" sz="2800" b="1" dirty="0">
              <a:latin typeface="Ænigma Scrawl (BRK)" pitchFamily="2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 rot="1643440">
            <a:off x="9024389" y="908721"/>
            <a:ext cx="266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Ænigma Scrawl (BRK)" pitchFamily="2" charset="0"/>
              </a:rPr>
              <a:t>Non sostituisce il recupero individualizzato</a:t>
            </a:r>
            <a:endParaRPr lang="it-IT" sz="2400" b="1" dirty="0">
              <a:latin typeface="Ænigma Scrawl (BRK)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10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133" y="3067050"/>
            <a:ext cx="8339841" cy="295261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266949" y="4158636"/>
            <a:ext cx="3257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chemeClr val="bg1"/>
                </a:solidFill>
                <a:latin typeface="AR DARLING" panose="02000000000000000000" pitchFamily="2" charset="0"/>
              </a:rPr>
              <a:t>laboratori</a:t>
            </a:r>
            <a:endParaRPr lang="it-IT" sz="4400" dirty="0">
              <a:solidFill>
                <a:schemeClr val="bg1"/>
              </a:solidFill>
              <a:latin typeface="AR DARLING" panose="02000000000000000000" pitchFamily="2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067299" y="4101485"/>
            <a:ext cx="3257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chemeClr val="bg1"/>
                </a:solidFill>
                <a:latin typeface="AR DARLING" panose="02000000000000000000" pitchFamily="2" charset="0"/>
              </a:rPr>
              <a:t>laboratori</a:t>
            </a:r>
            <a:endParaRPr lang="it-IT" sz="4400" dirty="0">
              <a:solidFill>
                <a:schemeClr val="bg1"/>
              </a:solidFill>
              <a:latin typeface="AR DARLING" panose="02000000000000000000" pitchFamily="2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80999" y="266700"/>
            <a:ext cx="32194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latin typeface="AR DARLING" panose="02000000000000000000" pitchFamily="2" charset="0"/>
              </a:rPr>
              <a:t>Mate-con</a:t>
            </a:r>
            <a:endParaRPr lang="it-IT" sz="4400" dirty="0">
              <a:latin typeface="AR DARLING" panose="02000000000000000000" pitchFamily="2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60925" y="1181099"/>
            <a:ext cx="1504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Coro</a:t>
            </a:r>
            <a:endParaRPr lang="it-IT" sz="4000" b="1" dirty="0">
              <a:solidFill>
                <a:schemeClr val="accent5">
                  <a:lumMod val="60000"/>
                  <a:lumOff val="40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42921" y="2074365"/>
            <a:ext cx="32194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latin typeface="AR DARLING" panose="02000000000000000000" pitchFamily="2" charset="0"/>
              </a:rPr>
              <a:t>Mate-rally</a:t>
            </a:r>
            <a:endParaRPr lang="it-IT" sz="4400" dirty="0">
              <a:latin typeface="AR DARLING" panose="02000000000000000000" pitchFamily="2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895724" y="1924746"/>
            <a:ext cx="3219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200" b="1" dirty="0" smtClean="0">
                <a:solidFill>
                  <a:srgbClr val="0070C0"/>
                </a:solidFill>
                <a:latin typeface="Hollywood Hills" pitchFamily="2" charset="0"/>
              </a:rPr>
              <a:t>Latino</a:t>
            </a:r>
            <a:endParaRPr lang="it-IT" sz="7200" b="1" dirty="0">
              <a:solidFill>
                <a:srgbClr val="0070C0"/>
              </a:solidFill>
              <a:latin typeface="Hollywood Hills" pitchFamily="2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8344723" y="1949810"/>
            <a:ext cx="32194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latin typeface="AR DARLING" panose="02000000000000000000" pitchFamily="2" charset="0"/>
              </a:rPr>
              <a:t>Sportivo</a:t>
            </a:r>
            <a:endParaRPr lang="it-IT" sz="4400" dirty="0">
              <a:latin typeface="AR DARLING" panose="02000000000000000000" pitchFamily="2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962400" y="318969"/>
            <a:ext cx="436245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4400" b="1" dirty="0" smtClean="0">
                <a:solidFill>
                  <a:srgbClr val="FFC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Inglese - </a:t>
            </a:r>
            <a:r>
              <a:rPr lang="it-IT" sz="4400" b="1" dirty="0" err="1" smtClean="0">
                <a:solidFill>
                  <a:srgbClr val="FFC000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Trinity</a:t>
            </a:r>
            <a:endParaRPr lang="it-IT" sz="4400" b="1" dirty="0">
              <a:solidFill>
                <a:srgbClr val="FFC000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8168774" y="1181099"/>
            <a:ext cx="396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>
                <a:solidFill>
                  <a:srgbClr val="FF0000"/>
                </a:solidFill>
                <a:latin typeface="Ænigma Scrawl (BRK)" pitchFamily="2" charset="0"/>
              </a:rPr>
              <a:t>Informatica</a:t>
            </a:r>
            <a:endParaRPr lang="it-IT" sz="4400" dirty="0">
              <a:solidFill>
                <a:srgbClr val="FF0000"/>
              </a:solidFill>
              <a:latin typeface="Ænigma Scrawl (BRK)" pitchFamily="2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9296399" y="259259"/>
            <a:ext cx="2362201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>
                <a:solidFill>
                  <a:schemeClr val="accent5">
                    <a:lumMod val="50000"/>
                  </a:schemeClr>
                </a:solidFill>
                <a:latin typeface="Hollywood Hills" pitchFamily="2" charset="0"/>
              </a:rPr>
              <a:t>Teatro</a:t>
            </a:r>
            <a:endParaRPr lang="it-IT" sz="4400" dirty="0">
              <a:solidFill>
                <a:schemeClr val="accent5">
                  <a:lumMod val="50000"/>
                </a:schemeClr>
              </a:solidFill>
              <a:latin typeface="Hollywood Hills" pitchFamily="2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3095621" y="1303479"/>
            <a:ext cx="3163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cs typeface="Agent Orange" panose="00000400000000000000" pitchFamily="2" charset="0"/>
              </a:rPr>
              <a:t>Game offline</a:t>
            </a:r>
            <a:endParaRPr lang="it-IT" sz="3600" b="1" dirty="0">
              <a:cs typeface="Agent Orang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17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990600" y="541180"/>
            <a:ext cx="9734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cs typeface="Agent Orange" panose="00000400000000000000" pitchFamily="2" charset="0"/>
              </a:rPr>
              <a:t>Sportello d’ascolto</a:t>
            </a:r>
            <a:endParaRPr lang="it-IT" sz="4800" b="1" dirty="0">
              <a:cs typeface="Agent Orange" panose="00000400000000000000" pitchFamily="2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718929" y="1808698"/>
            <a:ext cx="99757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In collaborazione con il CPS (cooperativa di                                             Prevenzione Sociale) la Scuola propone uno                                  sportello educativo</a:t>
            </a:r>
          </a:p>
          <a:p>
            <a:endParaRPr lang="it-IT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it-IT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per orientare, dare ascolto </a:t>
            </a:r>
          </a:p>
          <a:p>
            <a:endParaRPr lang="it-IT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it-IT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per offrire percorsi e consulenza per adolescenti,                                          docenti e genitori alle prese con le più comuni                            problematiche connesse alla crescita</a:t>
            </a:r>
            <a:endParaRPr lang="it-IT" sz="24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342" y="1600200"/>
            <a:ext cx="3311462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449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311</Words>
  <Application>Microsoft Office PowerPoint</Application>
  <PresentationFormat>Widescreen</PresentationFormat>
  <Paragraphs>102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1" baseType="lpstr">
      <vt:lpstr>MS PGothic</vt:lpstr>
      <vt:lpstr>Adobe Gothic Std B</vt:lpstr>
      <vt:lpstr>Ænigma Scrawl (BRK)</vt:lpstr>
      <vt:lpstr>Agent Orange</vt:lpstr>
      <vt:lpstr>Aharoni</vt:lpstr>
      <vt:lpstr>AR DARLING</vt:lpstr>
      <vt:lpstr>Arial</vt:lpstr>
      <vt:lpstr>Calibri</vt:lpstr>
      <vt:lpstr>Calibri Light</vt:lpstr>
      <vt:lpstr>Hollywood Hills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presidenza</dc:creator>
  <cp:lastModifiedBy>Windows User</cp:lastModifiedBy>
  <cp:revision>22</cp:revision>
  <cp:lastPrinted>2018-11-13T14:56:22Z</cp:lastPrinted>
  <dcterms:created xsi:type="dcterms:W3CDTF">2018-11-13T14:22:19Z</dcterms:created>
  <dcterms:modified xsi:type="dcterms:W3CDTF">2020-12-07T04:16:03Z</dcterms:modified>
</cp:coreProperties>
</file>